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2" r:id="rId6"/>
    <p:sldId id="261" r:id="rId7"/>
    <p:sldId id="265" r:id="rId8"/>
    <p:sldId id="258" r:id="rId9"/>
    <p:sldId id="259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8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21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0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540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0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7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42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49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4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81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09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1988-3C3E-4D77-8435-FEA3380C15CE}" type="datetimeFigureOut">
              <a:rPr lang="de-DE" smtClean="0"/>
              <a:t>07.12.2017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3B62-C0F3-4AE7-BDDC-BFC4E25F46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94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9" Type="http://schemas.openxmlformats.org/officeDocument/2006/relationships/hyperlink" Target="https://www.ncbi.nlm.nih.gov/pubmed/287222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69979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5088"/>
            <a:ext cx="647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7173" y="144463"/>
            <a:ext cx="3065293" cy="24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4780" tIns="12390" rIns="24780" bIns="12390">
            <a:spAutoFit/>
          </a:bodyPr>
          <a:lstStyle>
            <a:lvl1pPr defTabSz="873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Ruprecht-Karls-Universität Heidelberg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35408" y="147638"/>
            <a:ext cx="1532822" cy="24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4780" tIns="12390" rIns="24780" bIns="12390">
            <a:spAutoFit/>
          </a:bodyPr>
          <a:lstStyle>
            <a:lvl1pPr defTabSz="873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Hans-Jörg Himmel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15616" y="836712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Lehrstuhl 1 für Anorganische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Aktuelle Forschungsthemen im Arbeitskreis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Hans-Jörg Himmel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Chemie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nukleophiler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Diborane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Diborierungen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elektronenarmer organischer Verbindungen und Aufbau von Borkettenverbindungen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Redoxaktive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Guanidine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Redoxkatalyse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und Koordinationschemie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Clustermodelle für die heterogene Katalyse</a:t>
            </a:r>
          </a:p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Matrixisolationsspektroskopie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3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1259" b="93"/>
          <a:stretch/>
        </p:blipFill>
        <p:spPr>
          <a:xfrm>
            <a:off x="6515360" y="1700808"/>
            <a:ext cx="2232000" cy="2124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07504" y="620688"/>
            <a:ext cx="626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Zwei mögliche Lewis-Darstellungen, die die unklare Bindungssituation in V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verdeutlichen. Einige Literaturdaten sprechen für einen großen Abstand und keine Bindung zwischen den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Vanadiumatomen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während andere einen kurzen Abstand, verträglich mit einer Mehrfachbindung, vorhersagen.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92563"/>
              </p:ext>
            </p:extLst>
          </p:nvPr>
        </p:nvGraphicFramePr>
        <p:xfrm>
          <a:off x="-106130" y="2984686"/>
          <a:ext cx="4822146" cy="368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Graph" r:id="rId4" imgW="2942018" imgH="2250720" progId="Origin50.Graph">
                  <p:embed/>
                </p:oleObj>
              </mc:Choice>
              <mc:Fallback>
                <p:oleObj name="Graph" r:id="rId4" imgW="2942018" imgH="225072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130" y="2984686"/>
                        <a:ext cx="4822146" cy="3682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050742" y="116632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V</a:t>
            </a:r>
            <a:r>
              <a:rPr lang="de-DE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-Molekül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471" y="2564904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 von optischen Spektren</a:t>
            </a:r>
          </a:p>
          <a:p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IR-Spektren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8024" y="3859307"/>
            <a:ext cx="395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Auswertung der Spektren + quantenchemische Rechnungen</a:t>
            </a:r>
            <a:endParaRPr lang="de-DE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6371344" y="4524906"/>
            <a:ext cx="288032" cy="488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22075"/>
              </p:ext>
            </p:extLst>
          </p:nvPr>
        </p:nvGraphicFramePr>
        <p:xfrm>
          <a:off x="6158358" y="476672"/>
          <a:ext cx="28781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CS ChemDraw Drawing" r:id="rId6" imgW="1681924" imgH="712803" progId="ChemDraw.Document.6.0">
                  <p:embed/>
                </p:oleObj>
              </mc:Choice>
              <mc:Fallback>
                <p:oleObj name="CS ChemDraw Drawing" r:id="rId6" imgW="1681924" imgH="71280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8358" y="476672"/>
                        <a:ext cx="2878138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/>
          <p:cNvSpPr/>
          <p:nvPr/>
        </p:nvSpPr>
        <p:spPr>
          <a:xfrm>
            <a:off x="3491880" y="6536377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O. Hübner, H.-J.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Himmel,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Chem. Int. Ed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12340 (</a:t>
            </a:r>
            <a:r>
              <a:rPr lang="de-DE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de-DE" sz="1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11726" y="5229200"/>
            <a:ext cx="3088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Keine ungepaarten Elektronen,</a:t>
            </a:r>
          </a:p>
          <a:p>
            <a:r>
              <a:rPr lang="de-DE" dirty="0" err="1" smtClean="0">
                <a:solidFill>
                  <a:srgbClr val="0070C0"/>
                </a:solidFill>
              </a:rPr>
              <a:t>Singulett</a:t>
            </a:r>
            <a:r>
              <a:rPr lang="de-DE" dirty="0" smtClean="0">
                <a:solidFill>
                  <a:srgbClr val="0070C0"/>
                </a:solidFill>
              </a:rPr>
              <a:t>-Grundzustand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Mehrfachbindungscharakter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6757" y="116632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Elektrophile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Diborane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(sp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-hybridisiertes Bor)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98074"/>
              </p:ext>
            </p:extLst>
          </p:nvPr>
        </p:nvGraphicFramePr>
        <p:xfrm>
          <a:off x="1259632" y="620688"/>
          <a:ext cx="202723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CS ChemDraw Drawing" r:id="rId3" imgW="959548" imgH="548211" progId="ChemDraw.Document.6.0">
                  <p:embed/>
                </p:oleObj>
              </mc:Choice>
              <mc:Fallback>
                <p:oleObj name="CS ChemDraw Drawing" r:id="rId3" imgW="959548" imgH="548211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20688"/>
                        <a:ext cx="2027237" cy="1154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201002"/>
              </p:ext>
            </p:extLst>
          </p:nvPr>
        </p:nvGraphicFramePr>
        <p:xfrm>
          <a:off x="490692" y="1988840"/>
          <a:ext cx="7165493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CS ChemDraw Drawing" r:id="rId5" imgW="3303270" imgH="525494" progId="ChemDraw.Document.6.0">
                  <p:embed/>
                </p:oleObj>
              </mc:Choice>
              <mc:Fallback>
                <p:oleObj name="CS ChemDraw Drawing" r:id="rId5" imgW="3303270" imgH="525494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2" y="1988840"/>
                        <a:ext cx="7165493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80246"/>
              </p:ext>
            </p:extLst>
          </p:nvPr>
        </p:nvGraphicFramePr>
        <p:xfrm>
          <a:off x="216015" y="4437112"/>
          <a:ext cx="3489325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CS ChemDraw Drawing" r:id="rId7" imgW="1651635" imgH="1102852" progId="ChemDraw.Document.6.0">
                  <p:embed/>
                </p:oleObj>
              </mc:Choice>
              <mc:Fallback>
                <p:oleObj name="CS ChemDraw Drawing" r:id="rId7" imgW="1651635" imgH="1102852" progId="ChemDraw.Document.6.0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15" y="4437112"/>
                        <a:ext cx="3489325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79512" y="3789040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Nukleophiles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Diboran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(sp</a:t>
            </a:r>
            <a:r>
              <a:rPr lang="de-DE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-hybridisiertes Bor)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19780"/>
              </p:ext>
            </p:extLst>
          </p:nvPr>
        </p:nvGraphicFramePr>
        <p:xfrm>
          <a:off x="4355976" y="4797152"/>
          <a:ext cx="2178769" cy="1550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CS ChemDraw Drawing" r:id="rId9" imgW="1808797" imgH="1281589" progId="ChemDraw.Document.6.0">
                  <p:embed/>
                </p:oleObj>
              </mc:Choice>
              <mc:Fallback>
                <p:oleObj name="CS ChemDraw Drawing" r:id="rId9" imgW="1808797" imgH="1281589" progId="ChemDraw.Document.6.0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797152"/>
                        <a:ext cx="2178769" cy="1550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995936" y="4302388"/>
            <a:ext cx="337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energetisch hochliegendes HOMO</a:t>
            </a:r>
            <a:endParaRPr lang="de-DE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77485"/>
              </p:ext>
            </p:extLst>
          </p:nvPr>
        </p:nvGraphicFramePr>
        <p:xfrm>
          <a:off x="3873500" y="620688"/>
          <a:ext cx="17510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CS ChemDraw Drawing" r:id="rId11" imgW="758380" imgH="501063" progId="ChemDraw.Document.6.0">
                  <p:embed/>
                </p:oleObj>
              </mc:Choice>
              <mc:Fallback>
                <p:oleObj name="CS ChemDraw Drawing" r:id="rId11" imgW="758380" imgH="501063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620688"/>
                        <a:ext cx="1751013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40200" y="3068960"/>
            <a:ext cx="580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Wichtiges Reagenz für Mono- und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Diborierungen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 der Synthesechemie (meist katalytische Reaktionen)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436096" y="635171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de-DE" sz="1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Ciobanu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E. Kaifer, M. Enders, H.-J. Himmel,</a:t>
            </a:r>
          </a:p>
          <a:p>
            <a:r>
              <a:rPr lang="de-DE" sz="1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 Int. Ed. 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5538-5541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5536" y="1988840"/>
            <a:ext cx="3941187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41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059714"/>
              </p:ext>
            </p:extLst>
          </p:nvPr>
        </p:nvGraphicFramePr>
        <p:xfrm>
          <a:off x="107504" y="5020527"/>
          <a:ext cx="6541156" cy="15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CS ChemDraw Drawing" r:id="rId3" imgW="6585966" imgH="1587627" progId="ChemDraw.Document.6.0">
                  <p:embed/>
                </p:oleObj>
              </mc:Choice>
              <mc:Fallback>
                <p:oleObj name="CS ChemDraw Drawing" r:id="rId3" imgW="6585966" imgH="158762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20527"/>
                        <a:ext cx="6541156" cy="1576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81484"/>
              </p:ext>
            </p:extLst>
          </p:nvPr>
        </p:nvGraphicFramePr>
        <p:xfrm>
          <a:off x="3584575" y="555624"/>
          <a:ext cx="5163889" cy="351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CS ChemDraw Drawing" r:id="rId5" imgW="5161216" imgH="3786473" progId="ChemDraw.Document.6.0">
                  <p:embed/>
                </p:oleObj>
              </mc:Choice>
              <mc:Fallback>
                <p:oleObj name="CS ChemDraw Drawing" r:id="rId5" imgW="5161216" imgH="3786473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555624"/>
                        <a:ext cx="5163889" cy="3515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29028"/>
              </p:ext>
            </p:extLst>
          </p:nvPr>
        </p:nvGraphicFramePr>
        <p:xfrm>
          <a:off x="107504" y="1124744"/>
          <a:ext cx="3072656" cy="217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CS ChemDraw Drawing" r:id="rId7" imgW="3640455" imgH="2567464" progId="ChemDraw.Document.6.0">
                  <p:embed/>
                </p:oleObj>
              </mc:Choice>
              <mc:Fallback>
                <p:oleObj name="CS ChemDraw Drawing" r:id="rId7" imgW="3640455" imgH="2567464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3072656" cy="2174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411760" y="14799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Erste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Diborierung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eines Nitrils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051720" y="443711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Reaktionsweg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08104" y="432934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 Frick, E. Kaifer, H.-J. Himmel, </a:t>
            </a:r>
          </a:p>
          <a:p>
            <a:r>
              <a:rPr lang="de-DE" sz="1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11645-11648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9" tooltip="Angewandte Chemie (International ed. in English)."/>
              </a:rPr>
              <a:t>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342259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Konzertierte Reaktion orbitalsymmetrie-verboten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8463"/>
          <a:stretch/>
        </p:blipFill>
        <p:spPr bwMode="auto">
          <a:xfrm>
            <a:off x="5940152" y="307514"/>
            <a:ext cx="1872208" cy="17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44139"/>
              </p:ext>
            </p:extLst>
          </p:nvPr>
        </p:nvGraphicFramePr>
        <p:xfrm>
          <a:off x="179512" y="332656"/>
          <a:ext cx="5528345" cy="173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CS ChemDraw Drawing" r:id="rId4" imgW="5423535" imgH="1703629" progId="ChemDraw.Document.6.0">
                  <p:embed/>
                </p:oleObj>
              </mc:Choice>
              <mc:Fallback>
                <p:oleObj name="CS ChemDraw Drawing" r:id="rId4" imgW="5423535" imgH="17036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2656"/>
                        <a:ext cx="5528345" cy="1737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44160" y="96531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Synthese eines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dikationischen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Tetraborans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4160" y="2636912"/>
            <a:ext cx="533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Synthese eines radikal-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trikationischen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Tetraborans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8421" r="34268" b="24039"/>
          <a:stretch/>
        </p:blipFill>
        <p:spPr bwMode="auto">
          <a:xfrm>
            <a:off x="6732240" y="3496532"/>
            <a:ext cx="1415848" cy="276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11262"/>
            <a:ext cx="3196885" cy="1692468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23192"/>
              </p:ext>
            </p:extLst>
          </p:nvPr>
        </p:nvGraphicFramePr>
        <p:xfrm>
          <a:off x="107504" y="3068960"/>
          <a:ext cx="5888955" cy="165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CS ChemDraw Drawing" r:id="rId8" imgW="6735699" imgH="1890573" progId="ChemDraw.Document.6.0">
                  <p:embed/>
                </p:oleObj>
              </mc:Choice>
              <mc:Fallback>
                <p:oleObj name="CS ChemDraw Drawing" r:id="rId8" imgW="6735699" imgH="189057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504" y="3068960"/>
                        <a:ext cx="5888955" cy="1653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1403648" y="6522260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Litters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E. Kaifer, H.-J. Himmel, </a:t>
            </a:r>
            <a:r>
              <a:rPr lang="de-DE" sz="1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 Int. Ed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55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4345-4347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406852" y="2264151"/>
            <a:ext cx="58870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de-DE" sz="1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Litters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E. Kaifer, M. Enders, H.-J. Himmel, 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 Chem.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5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1029-1034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02052"/>
              </p:ext>
            </p:extLst>
          </p:nvPr>
        </p:nvGraphicFramePr>
        <p:xfrm>
          <a:off x="5002306" y="764704"/>
          <a:ext cx="1945958" cy="190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CS ChemDraw Drawing" r:id="rId3" imgW="1945958" imgH="1904810" progId="ChemDraw.Document.6.0">
                  <p:embed/>
                </p:oleObj>
              </mc:Choice>
              <mc:Fallback>
                <p:oleObj name="CS ChemDraw Drawing" r:id="rId3" imgW="1945958" imgH="1904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2306" y="764704"/>
                        <a:ext cx="1945958" cy="190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21194"/>
              </p:ext>
            </p:extLst>
          </p:nvPr>
        </p:nvGraphicFramePr>
        <p:xfrm>
          <a:off x="2425452" y="764704"/>
          <a:ext cx="1714500" cy="190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CS ChemDraw Drawing" r:id="rId5" imgW="1714500" imgH="1904810" progId="ChemDraw.Document.6.0">
                  <p:embed/>
                </p:oleObj>
              </mc:Choice>
              <mc:Fallback>
                <p:oleObj name="CS ChemDraw Drawing" r:id="rId5" imgW="1714500" imgH="1904810" progId="ChemDraw.Document.6.0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452" y="764704"/>
                        <a:ext cx="1714500" cy="1904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84184"/>
              </p:ext>
            </p:extLst>
          </p:nvPr>
        </p:nvGraphicFramePr>
        <p:xfrm>
          <a:off x="179512" y="764704"/>
          <a:ext cx="1033463" cy="473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CS ChemDraw Drawing" r:id="rId7" imgW="1032700" imgH="4736306" progId="ChemDraw.Document.6.0">
                  <p:embed/>
                </p:oleObj>
              </mc:Choice>
              <mc:Fallback>
                <p:oleObj name="CS ChemDraw Drawing" r:id="rId7" imgW="1032700" imgH="4736306" progId="ChemDraw.Document.6.0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764704"/>
                        <a:ext cx="1033463" cy="4730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/>
        </p:nvSpPr>
        <p:spPr>
          <a:xfrm>
            <a:off x="1979712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Redoxaktive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Guanidine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384177" y="2924944"/>
            <a:ext cx="4303439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11229" y="299695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Redoxaktivität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steigt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28788"/>
              </p:ext>
            </p:extLst>
          </p:nvPr>
        </p:nvGraphicFramePr>
        <p:xfrm>
          <a:off x="5492598" y="3573016"/>
          <a:ext cx="3615906" cy="320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CS ChemDraw Drawing" r:id="rId9" imgW="4889754" imgH="4458986" progId="ChemDraw.Document.6.0">
                  <p:embed/>
                </p:oleObj>
              </mc:Choice>
              <mc:Fallback>
                <p:oleObj name="CS ChemDraw Drawing" r:id="rId9" imgW="4889754" imgH="4458986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98" y="3573016"/>
                        <a:ext cx="3615906" cy="3208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Grafik 17" descr="20161006_11220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t="834" r="30927" b="5021"/>
          <a:stretch/>
        </p:blipFill>
        <p:spPr bwMode="auto">
          <a:xfrm>
            <a:off x="3564498" y="4149080"/>
            <a:ext cx="1799590" cy="2294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chteck 18"/>
          <p:cNvSpPr/>
          <p:nvPr/>
        </p:nvSpPr>
        <p:spPr>
          <a:xfrm>
            <a:off x="179512" y="5733256"/>
            <a:ext cx="33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Eberle, E. Kaifer, H.-J. Himmel, </a:t>
            </a:r>
          </a:p>
          <a:p>
            <a:r>
              <a:rPr lang="de-DE" sz="1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 Int. Ed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3360-3363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496168"/>
              </p:ext>
            </p:extLst>
          </p:nvPr>
        </p:nvGraphicFramePr>
        <p:xfrm>
          <a:off x="904384" y="836712"/>
          <a:ext cx="7088680" cy="29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S ChemDraw Drawing" r:id="rId3" imgW="8106156" imgH="3419570" progId="ChemDraw.Document.6.0">
                  <p:embed/>
                </p:oleObj>
              </mc:Choice>
              <mc:Fallback>
                <p:oleObj name="CS ChemDraw Drawing" r:id="rId3" imgW="8106156" imgH="3419570" progId="ChemDraw.Document.6.0">
                  <p:embed/>
                  <p:pic>
                    <p:nvPicPr>
                      <p:cNvPr id="0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84" y="836712"/>
                        <a:ext cx="7088680" cy="2989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1259632" y="380875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Cokatalysator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de-DE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Komplexe 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beste Ergebnisse mit CuCl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O)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(BF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4530" r="12775" b="4933"/>
          <a:stretch/>
        </p:blipFill>
        <p:spPr bwMode="auto">
          <a:xfrm>
            <a:off x="5364088" y="4039588"/>
            <a:ext cx="3374774" cy="27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4624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Katalysezyklus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für die Oxidation von organischen Substraten mit 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dem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redoxaktiven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Guanidin 1,2,4,5-Tetrakis(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tetramethylguanidino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)-benzol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als Katalysator.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1600" y="5522427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Protonengekoppelter Elektronentransfer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41498" y="6151999"/>
            <a:ext cx="3892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U. Wild, F. Schön, H.-J. Himmel,</a:t>
            </a:r>
          </a:p>
          <a:p>
            <a:r>
              <a:rPr lang="de-DE" sz="1200" i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de-DE" sz="12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  <a:r>
              <a:rPr lang="de-DE" sz="12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de-DE" sz="1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DOI: 10.1002/ange.201709809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0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82171"/>
              </p:ext>
            </p:extLst>
          </p:nvPr>
        </p:nvGraphicFramePr>
        <p:xfrm>
          <a:off x="1221060" y="908720"/>
          <a:ext cx="6591300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S ChemDraw Drawing" r:id="rId3" imgW="4606290" imgH="2822067" progId="ChemDraw.Document.6.0">
                  <p:embed/>
                </p:oleObj>
              </mc:Choice>
              <mc:Fallback>
                <p:oleObj name="CS ChemDraw Drawing" r:id="rId3" imgW="4606290" imgH="282206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060" y="908720"/>
                        <a:ext cx="6591300" cy="4033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3528" y="574603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/>
                <a:cs typeface="Arial"/>
              </a:rPr>
              <a:t>→ </a:t>
            </a:r>
            <a:r>
              <a:rPr lang="de-DE" u="sng" dirty="0" smtClean="0">
                <a:latin typeface="Arial"/>
                <a:cs typeface="Arial"/>
              </a:rPr>
              <a:t>Einsatz von Kupferkomplexen in der </a:t>
            </a:r>
            <a:r>
              <a:rPr lang="de-DE" u="sng" dirty="0" err="1" smtClean="0">
                <a:latin typeface="Arial"/>
                <a:cs typeface="Arial"/>
              </a:rPr>
              <a:t>Redoxkatalyse</a:t>
            </a:r>
            <a:r>
              <a:rPr lang="de-DE" u="sng" dirty="0" smtClean="0">
                <a:latin typeface="Arial"/>
                <a:cs typeface="Arial"/>
              </a:rPr>
              <a:t> </a:t>
            </a:r>
          </a:p>
          <a:p>
            <a:r>
              <a:rPr lang="de-DE" dirty="0" smtClean="0">
                <a:latin typeface="Arial"/>
                <a:cs typeface="Arial"/>
              </a:rPr>
              <a:t>(momentan wird die Kreuzkupplung von Phenolen zum Aufbau unsymmetrischer </a:t>
            </a:r>
            <a:r>
              <a:rPr lang="de-DE" dirty="0" err="1" smtClean="0">
                <a:latin typeface="Arial"/>
                <a:cs typeface="Arial"/>
              </a:rPr>
              <a:t>Biphenole</a:t>
            </a:r>
            <a:r>
              <a:rPr lang="de-DE" dirty="0" smtClean="0">
                <a:latin typeface="Arial"/>
                <a:cs typeface="Arial"/>
              </a:rPr>
              <a:t> mit Luftsauerstoff untersucht)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11663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/>
                <a:cs typeface="Arial"/>
              </a:rPr>
              <a:t>Intramolekularer Metall-Ligand-Elektronentransfer</a:t>
            </a:r>
          </a:p>
          <a:p>
            <a:pPr algn="ctr"/>
            <a:r>
              <a:rPr lang="de-DE" dirty="0" err="1" smtClean="0">
                <a:latin typeface="Arial"/>
                <a:cs typeface="Arial"/>
              </a:rPr>
              <a:t>Redoxisomerie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197000" y="5229200"/>
            <a:ext cx="5670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S. Wiesner, A. Wagner, E. Kaifer, H.-J.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Himmel,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Chem. Eur. J.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 2016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 22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10438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4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>
            <a:spLocks noChangeAspect="1" noChangeArrowheads="1"/>
          </p:cNvSpPr>
          <p:nvPr/>
        </p:nvSpPr>
        <p:spPr bwMode="auto">
          <a:xfrm>
            <a:off x="1818687" y="4699460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7"/>
          <p:cNvSpPr>
            <a:spLocks noChangeAspect="1" noChangeArrowheads="1"/>
          </p:cNvSpPr>
          <p:nvPr/>
        </p:nvSpPr>
        <p:spPr bwMode="auto">
          <a:xfrm>
            <a:off x="2323057" y="3038339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8"/>
          <p:cNvSpPr>
            <a:spLocks noChangeAspect="1" noChangeArrowheads="1"/>
          </p:cNvSpPr>
          <p:nvPr/>
        </p:nvSpPr>
        <p:spPr bwMode="auto">
          <a:xfrm>
            <a:off x="2626270" y="303833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9"/>
          <p:cNvSpPr>
            <a:spLocks noChangeAspect="1" noChangeArrowheads="1"/>
          </p:cNvSpPr>
          <p:nvPr/>
        </p:nvSpPr>
        <p:spPr bwMode="auto">
          <a:xfrm>
            <a:off x="3126506" y="2413550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3428131" y="2413550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3277319" y="2665963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12"/>
          <p:cNvSpPr>
            <a:spLocks noChangeAspect="1" noChangeArrowheads="1"/>
          </p:cNvSpPr>
          <p:nvPr/>
        </p:nvSpPr>
        <p:spPr bwMode="auto">
          <a:xfrm>
            <a:off x="4154804" y="3036752"/>
            <a:ext cx="301625" cy="30321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13"/>
          <p:cNvSpPr>
            <a:spLocks noChangeAspect="1" noChangeArrowheads="1"/>
          </p:cNvSpPr>
          <p:nvPr/>
        </p:nvSpPr>
        <p:spPr bwMode="auto">
          <a:xfrm>
            <a:off x="4003992" y="3289164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4"/>
          <p:cNvSpPr>
            <a:spLocks noChangeAspect="1" noChangeArrowheads="1"/>
          </p:cNvSpPr>
          <p:nvPr/>
        </p:nvSpPr>
        <p:spPr bwMode="auto">
          <a:xfrm>
            <a:off x="4305617" y="3289164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5"/>
          <p:cNvSpPr>
            <a:spLocks noChangeAspect="1" noChangeArrowheads="1"/>
          </p:cNvSpPr>
          <p:nvPr/>
        </p:nvSpPr>
        <p:spPr bwMode="auto">
          <a:xfrm>
            <a:off x="4154804" y="3541577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spect="1" noChangeArrowheads="1"/>
          </p:cNvSpPr>
          <p:nvPr/>
        </p:nvSpPr>
        <p:spPr bwMode="auto">
          <a:xfrm>
            <a:off x="4826429" y="3962610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7"/>
          <p:cNvSpPr>
            <a:spLocks noChangeAspect="1" noChangeArrowheads="1"/>
          </p:cNvSpPr>
          <p:nvPr/>
        </p:nvSpPr>
        <p:spPr bwMode="auto">
          <a:xfrm>
            <a:off x="4675616" y="4215022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8"/>
          <p:cNvSpPr>
            <a:spLocks noChangeAspect="1" noChangeArrowheads="1"/>
          </p:cNvSpPr>
          <p:nvPr/>
        </p:nvSpPr>
        <p:spPr bwMode="auto">
          <a:xfrm>
            <a:off x="4978829" y="4215022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spect="1" noChangeArrowheads="1"/>
          </p:cNvSpPr>
          <p:nvPr/>
        </p:nvSpPr>
        <p:spPr bwMode="auto">
          <a:xfrm>
            <a:off x="5129641" y="3962610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20"/>
          <p:cNvSpPr>
            <a:spLocks noChangeAspect="1" noChangeArrowheads="1"/>
          </p:cNvSpPr>
          <p:nvPr/>
        </p:nvSpPr>
        <p:spPr bwMode="auto">
          <a:xfrm>
            <a:off x="5280454" y="4215022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21"/>
          <p:cNvSpPr>
            <a:spLocks noChangeAspect="1" noChangeArrowheads="1"/>
          </p:cNvSpPr>
          <p:nvPr/>
        </p:nvSpPr>
        <p:spPr bwMode="auto">
          <a:xfrm>
            <a:off x="6498231" y="3829479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22"/>
          <p:cNvSpPr>
            <a:spLocks noChangeAspect="1" noChangeArrowheads="1"/>
          </p:cNvSpPr>
          <p:nvPr/>
        </p:nvSpPr>
        <p:spPr bwMode="auto">
          <a:xfrm>
            <a:off x="6347418" y="408189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spect="1" noChangeArrowheads="1"/>
          </p:cNvSpPr>
          <p:nvPr/>
        </p:nvSpPr>
        <p:spPr bwMode="auto">
          <a:xfrm>
            <a:off x="6649043" y="4081891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4"/>
          <p:cNvSpPr>
            <a:spLocks noChangeAspect="1" noChangeArrowheads="1"/>
          </p:cNvSpPr>
          <p:nvPr/>
        </p:nvSpPr>
        <p:spPr bwMode="auto">
          <a:xfrm>
            <a:off x="6801443" y="382947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5"/>
          <p:cNvSpPr>
            <a:spLocks noChangeAspect="1" noChangeArrowheads="1"/>
          </p:cNvSpPr>
          <p:nvPr/>
        </p:nvSpPr>
        <p:spPr bwMode="auto">
          <a:xfrm>
            <a:off x="6952256" y="408189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6"/>
          <p:cNvSpPr>
            <a:spLocks noChangeAspect="1" noChangeArrowheads="1"/>
          </p:cNvSpPr>
          <p:nvPr/>
        </p:nvSpPr>
        <p:spPr bwMode="auto">
          <a:xfrm>
            <a:off x="6498231" y="4332716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7"/>
          <p:cNvSpPr>
            <a:spLocks noChangeAspect="1" noChangeArrowheads="1"/>
          </p:cNvSpPr>
          <p:nvPr/>
        </p:nvSpPr>
        <p:spPr bwMode="auto">
          <a:xfrm>
            <a:off x="6347418" y="458512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8"/>
          <p:cNvSpPr>
            <a:spLocks noChangeAspect="1" noChangeArrowheads="1"/>
          </p:cNvSpPr>
          <p:nvPr/>
        </p:nvSpPr>
        <p:spPr bwMode="auto">
          <a:xfrm>
            <a:off x="6649043" y="4585129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9"/>
          <p:cNvSpPr>
            <a:spLocks noChangeAspect="1" noChangeArrowheads="1"/>
          </p:cNvSpPr>
          <p:nvPr/>
        </p:nvSpPr>
        <p:spPr bwMode="auto">
          <a:xfrm>
            <a:off x="6801443" y="4332716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30"/>
          <p:cNvSpPr>
            <a:spLocks noChangeAspect="1" noChangeArrowheads="1"/>
          </p:cNvSpPr>
          <p:nvPr/>
        </p:nvSpPr>
        <p:spPr bwMode="auto">
          <a:xfrm>
            <a:off x="6952256" y="458512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31"/>
          <p:cNvSpPr>
            <a:spLocks noChangeAspect="1" noChangeArrowheads="1"/>
          </p:cNvSpPr>
          <p:nvPr/>
        </p:nvSpPr>
        <p:spPr bwMode="auto">
          <a:xfrm>
            <a:off x="6498231" y="4837541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32"/>
          <p:cNvSpPr>
            <a:spLocks noChangeAspect="1" noChangeArrowheads="1"/>
          </p:cNvSpPr>
          <p:nvPr/>
        </p:nvSpPr>
        <p:spPr bwMode="auto">
          <a:xfrm>
            <a:off x="6347418" y="5089954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33"/>
          <p:cNvSpPr>
            <a:spLocks noChangeAspect="1" noChangeArrowheads="1"/>
          </p:cNvSpPr>
          <p:nvPr/>
        </p:nvSpPr>
        <p:spPr bwMode="auto">
          <a:xfrm>
            <a:off x="6649043" y="5089954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4"/>
          <p:cNvSpPr>
            <a:spLocks noChangeAspect="1" noChangeArrowheads="1"/>
          </p:cNvSpPr>
          <p:nvPr/>
        </p:nvSpPr>
        <p:spPr bwMode="auto">
          <a:xfrm>
            <a:off x="6801443" y="483754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5"/>
          <p:cNvSpPr>
            <a:spLocks noChangeAspect="1" noChangeArrowheads="1"/>
          </p:cNvSpPr>
          <p:nvPr/>
        </p:nvSpPr>
        <p:spPr bwMode="auto">
          <a:xfrm>
            <a:off x="6952256" y="5089954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6"/>
          <p:cNvSpPr>
            <a:spLocks noChangeAspect="1" noChangeArrowheads="1"/>
          </p:cNvSpPr>
          <p:nvPr/>
        </p:nvSpPr>
        <p:spPr bwMode="auto">
          <a:xfrm>
            <a:off x="7096718" y="4332716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7"/>
          <p:cNvSpPr>
            <a:spLocks noChangeAspect="1" noChangeArrowheads="1"/>
          </p:cNvSpPr>
          <p:nvPr/>
        </p:nvSpPr>
        <p:spPr bwMode="auto">
          <a:xfrm>
            <a:off x="7398343" y="4332716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8"/>
          <p:cNvSpPr>
            <a:spLocks noChangeAspect="1" noChangeArrowheads="1"/>
          </p:cNvSpPr>
          <p:nvPr/>
        </p:nvSpPr>
        <p:spPr bwMode="auto">
          <a:xfrm>
            <a:off x="7701556" y="4332716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9"/>
          <p:cNvSpPr>
            <a:spLocks noChangeAspect="1" noChangeArrowheads="1"/>
          </p:cNvSpPr>
          <p:nvPr/>
        </p:nvSpPr>
        <p:spPr bwMode="auto">
          <a:xfrm>
            <a:off x="7247531" y="4585129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40"/>
          <p:cNvSpPr>
            <a:spLocks noChangeAspect="1" noChangeArrowheads="1"/>
          </p:cNvSpPr>
          <p:nvPr/>
        </p:nvSpPr>
        <p:spPr bwMode="auto">
          <a:xfrm>
            <a:off x="7096718" y="483754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41"/>
          <p:cNvSpPr>
            <a:spLocks noChangeAspect="1" noChangeArrowheads="1"/>
          </p:cNvSpPr>
          <p:nvPr/>
        </p:nvSpPr>
        <p:spPr bwMode="auto">
          <a:xfrm>
            <a:off x="7398343" y="4837541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42"/>
          <p:cNvSpPr>
            <a:spLocks noChangeAspect="1" noChangeArrowheads="1"/>
          </p:cNvSpPr>
          <p:nvPr/>
        </p:nvSpPr>
        <p:spPr bwMode="auto">
          <a:xfrm>
            <a:off x="7550743" y="458512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43"/>
          <p:cNvSpPr>
            <a:spLocks noChangeAspect="1" noChangeArrowheads="1"/>
          </p:cNvSpPr>
          <p:nvPr/>
        </p:nvSpPr>
        <p:spPr bwMode="auto">
          <a:xfrm>
            <a:off x="7701556" y="483754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4"/>
          <p:cNvSpPr>
            <a:spLocks noChangeAspect="1" noChangeArrowheads="1"/>
          </p:cNvSpPr>
          <p:nvPr/>
        </p:nvSpPr>
        <p:spPr bwMode="auto">
          <a:xfrm>
            <a:off x="7245943" y="406442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5"/>
          <p:cNvSpPr>
            <a:spLocks noChangeAspect="1" noChangeArrowheads="1"/>
          </p:cNvSpPr>
          <p:nvPr/>
        </p:nvSpPr>
        <p:spPr bwMode="auto">
          <a:xfrm>
            <a:off x="7541218" y="4064429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6"/>
          <p:cNvSpPr>
            <a:spLocks noChangeAspect="1" noChangeArrowheads="1"/>
          </p:cNvSpPr>
          <p:nvPr/>
        </p:nvSpPr>
        <p:spPr bwMode="auto">
          <a:xfrm>
            <a:off x="7253881" y="5112179"/>
            <a:ext cx="303212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7"/>
          <p:cNvSpPr>
            <a:spLocks noChangeAspect="1" noChangeArrowheads="1"/>
          </p:cNvSpPr>
          <p:nvPr/>
        </p:nvSpPr>
        <p:spPr bwMode="auto">
          <a:xfrm>
            <a:off x="7096718" y="380884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8"/>
          <p:cNvSpPr>
            <a:spLocks noChangeAspect="1" noChangeArrowheads="1"/>
          </p:cNvSpPr>
          <p:nvPr/>
        </p:nvSpPr>
        <p:spPr bwMode="auto">
          <a:xfrm>
            <a:off x="7398343" y="3808841"/>
            <a:ext cx="303213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9"/>
          <p:cNvSpPr>
            <a:spLocks noChangeAspect="1" noChangeArrowheads="1"/>
          </p:cNvSpPr>
          <p:nvPr/>
        </p:nvSpPr>
        <p:spPr bwMode="auto">
          <a:xfrm>
            <a:off x="7557093" y="5112179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50"/>
          <p:cNvSpPr>
            <a:spLocks noChangeAspect="1" noChangeArrowheads="1"/>
          </p:cNvSpPr>
          <p:nvPr/>
        </p:nvSpPr>
        <p:spPr bwMode="auto">
          <a:xfrm>
            <a:off x="7701556" y="3808841"/>
            <a:ext cx="301625" cy="3016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51"/>
          <p:cNvSpPr>
            <a:spLocks noChangeAspect="1" noChangeArrowheads="1"/>
          </p:cNvSpPr>
          <p:nvPr/>
        </p:nvSpPr>
        <p:spPr bwMode="auto">
          <a:xfrm>
            <a:off x="5706659" y="4495144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52"/>
          <p:cNvSpPr>
            <a:spLocks noChangeAspect="1" noChangeArrowheads="1"/>
          </p:cNvSpPr>
          <p:nvPr/>
        </p:nvSpPr>
        <p:spPr bwMode="auto">
          <a:xfrm>
            <a:off x="5857183" y="4644369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53"/>
          <p:cNvSpPr>
            <a:spLocks noChangeAspect="1" noChangeArrowheads="1"/>
          </p:cNvSpPr>
          <p:nvPr/>
        </p:nvSpPr>
        <p:spPr bwMode="auto">
          <a:xfrm>
            <a:off x="5996090" y="4786741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1926825" y="4413288"/>
            <a:ext cx="11592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73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alt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inzelnes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de-DE" altLang="de-DE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6484283" y="3395304"/>
            <a:ext cx="1313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73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Oberfläche</a:t>
            </a:r>
            <a:endParaRPr lang="de-DE" alt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2182440" y="3333168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73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31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31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31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Dimer</a:t>
            </a:r>
            <a:endParaRPr lang="de-DE" alt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ihandform 62"/>
          <p:cNvSpPr/>
          <p:nvPr/>
        </p:nvSpPr>
        <p:spPr>
          <a:xfrm>
            <a:off x="1738485" y="2253048"/>
            <a:ext cx="4655992" cy="2780990"/>
          </a:xfrm>
          <a:custGeom>
            <a:avLst/>
            <a:gdLst>
              <a:gd name="connsiteX0" fmla="*/ 0 w 1394691"/>
              <a:gd name="connsiteY0" fmla="*/ 489639 h 526585"/>
              <a:gd name="connsiteX1" fmla="*/ 452582 w 1394691"/>
              <a:gd name="connsiteY1" fmla="*/ 112 h 526585"/>
              <a:gd name="connsiteX2" fmla="*/ 1394691 w 1394691"/>
              <a:gd name="connsiteY2" fmla="*/ 526585 h 526585"/>
              <a:gd name="connsiteX3" fmla="*/ 1394691 w 1394691"/>
              <a:gd name="connsiteY3" fmla="*/ 526585 h 52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691" h="526585">
                <a:moveTo>
                  <a:pt x="0" y="489639"/>
                </a:moveTo>
                <a:cubicBezTo>
                  <a:pt x="110067" y="241796"/>
                  <a:pt x="220134" y="-6046"/>
                  <a:pt x="452582" y="112"/>
                </a:cubicBezTo>
                <a:cubicBezTo>
                  <a:pt x="685030" y="6270"/>
                  <a:pt x="1394691" y="526585"/>
                  <a:pt x="1394691" y="526585"/>
                </a:cubicBezTo>
                <a:lnTo>
                  <a:pt x="1394691" y="52658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 flipV="1">
            <a:off x="1277344" y="2305312"/>
            <a:ext cx="0" cy="3069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1234429" y="2459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Reaktivität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1799654" y="188640"/>
            <a:ext cx="5507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Clustermodelle für die heterogene Katalyse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Matrixisolationsspektroskopie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atrix-b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4" y="846004"/>
            <a:ext cx="2924910" cy="21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59772" y="47667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Matrixisolationsanlage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941394" y="1692638"/>
            <a:ext cx="159747" cy="16973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" name="Oval 28"/>
          <p:cNvSpPr>
            <a:spLocks noChangeAspect="1" noChangeArrowheads="1"/>
          </p:cNvSpPr>
          <p:nvPr/>
        </p:nvSpPr>
        <p:spPr bwMode="auto">
          <a:xfrm>
            <a:off x="5177134" y="1661503"/>
            <a:ext cx="226646" cy="22664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58034"/>
              </p:ext>
            </p:extLst>
          </p:nvPr>
        </p:nvGraphicFramePr>
        <p:xfrm>
          <a:off x="3754423" y="846004"/>
          <a:ext cx="2597599" cy="2142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orelDRAW" r:id="rId4" imgW="4483080" imgH="3697920" progId="CorelDRAW.Graphic.9">
                  <p:embed/>
                </p:oleObj>
              </mc:Choice>
              <mc:Fallback>
                <p:oleObj name="CorelDRAW" r:id="rId4" imgW="4483080" imgH="3697920" progId="CorelDRAW.Graphic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423" y="846004"/>
                        <a:ext cx="2597599" cy="2142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3635896" y="47667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Matrix (ausgefrorenes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delgas)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3"/>
          <p:cNvSpPr>
            <a:spLocks noChangeAspect="1" noChangeArrowheads="1"/>
          </p:cNvSpPr>
          <p:nvPr/>
        </p:nvSpPr>
        <p:spPr bwMode="auto">
          <a:xfrm>
            <a:off x="6889779" y="1968572"/>
            <a:ext cx="159747" cy="16973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1" name="Oval 28"/>
          <p:cNvSpPr>
            <a:spLocks noChangeAspect="1" noChangeArrowheads="1"/>
          </p:cNvSpPr>
          <p:nvPr/>
        </p:nvSpPr>
        <p:spPr bwMode="auto">
          <a:xfrm>
            <a:off x="6856330" y="1574750"/>
            <a:ext cx="226646" cy="22664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" name="Textfeld 2"/>
          <p:cNvSpPr txBox="1"/>
          <p:nvPr/>
        </p:nvSpPr>
        <p:spPr>
          <a:xfrm>
            <a:off x="7114841" y="150340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28524" y="18881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Substrat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691680" y="35332"/>
            <a:ext cx="550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Clustermodelle für die heterogene Katalyse</a:t>
            </a: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224039" y="3939148"/>
            <a:ext cx="2159000" cy="2162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871739" y="4586848"/>
            <a:ext cx="865187" cy="863600"/>
          </a:xfrm>
          <a:prstGeom prst="octagon">
            <a:avLst>
              <a:gd name="adj" fmla="val 2928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4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4879801" y="4947210"/>
            <a:ext cx="647700" cy="144463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668789" y="4888473"/>
            <a:ext cx="1159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Metalldampf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rot="5400000">
            <a:off x="3980483" y="5846528"/>
            <a:ext cx="647700" cy="144463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132471" y="631563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Absorptions-Spektroskopie</a:t>
            </a:r>
          </a:p>
          <a:p>
            <a:pPr algn="ctr"/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(FIR, IR, NIR, </a:t>
            </a:r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 rot="16200000">
            <a:off x="3980483" y="3974866"/>
            <a:ext cx="647700" cy="144463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621712" y="3193812"/>
            <a:ext cx="33874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Emissions-Spektroskopie</a:t>
            </a:r>
          </a:p>
          <a:p>
            <a:pPr algn="ctr"/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(Raman, Fluoreszenz, Phosphoreszenz)</a:t>
            </a: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 rot="10800000">
            <a:off x="3008139" y="4947210"/>
            <a:ext cx="647700" cy="144463"/>
          </a:xfrm>
          <a:prstGeom prst="lef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230698" y="4485768"/>
            <a:ext cx="16752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Bestrahlung</a:t>
            </a:r>
          </a:p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(durchstimmbarer, </a:t>
            </a:r>
          </a:p>
          <a:p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schmalbandiger</a:t>
            </a:r>
            <a:endParaRPr lang="de-DE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Diodenlaser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 rot="18600000">
            <a:off x="5167932" y="4948004"/>
            <a:ext cx="71438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5671964" y="5667935"/>
            <a:ext cx="2501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Düse für das Matrixgas</a:t>
            </a:r>
          </a:p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(dotiert mit dem </a:t>
            </a:r>
            <a:r>
              <a:rPr lang="de-DE" alt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Reaktanden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3750978" y="4875202"/>
            <a:ext cx="1090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Matrixblock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5183014" y="4083610"/>
            <a:ext cx="1925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Hochvakuumkammer </a:t>
            </a:r>
          </a:p>
          <a:p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(10</a:t>
            </a:r>
            <a:r>
              <a:rPr lang="de-DE" altLang="de-DE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de-DE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mbar)</a:t>
            </a:r>
          </a:p>
        </p:txBody>
      </p:sp>
    </p:spTree>
    <p:extLst>
      <p:ext uri="{BB962C8B-B14F-4D97-AF65-F5344CB8AC3E}">
        <p14:creationId xmlns:p14="http://schemas.microsoft.com/office/powerpoint/2010/main" val="29814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Bildschirmpräsentation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Larissa</vt:lpstr>
      <vt:lpstr>CS ChemDraw Drawing</vt:lpstr>
      <vt:lpstr>CorelDRAW</vt:lpstr>
      <vt:lpstr>Graph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Hans-Jorg Himmel</dc:creator>
  <cp:lastModifiedBy>Hans-Jorg Himmel</cp:lastModifiedBy>
  <cp:revision>50</cp:revision>
  <dcterms:created xsi:type="dcterms:W3CDTF">2017-12-06T14:16:01Z</dcterms:created>
  <dcterms:modified xsi:type="dcterms:W3CDTF">2017-12-07T14:45:06Z</dcterms:modified>
</cp:coreProperties>
</file>